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02" y="-12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B28F7F8-91E1-4207-8322-061D85C0984A}" type="datetimeFigureOut">
              <a:rPr lang="en-US" smtClean="0"/>
              <a:pPr/>
              <a:t>11/10/2014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B55C7A-90A3-453F-9ADA-354DA366C95C}" type="slidenum">
              <a:rPr lang="en-US" smtClean="0"/>
              <a:pPr/>
              <a:t>‹#›</a:t>
            </a:fld>
            <a:endParaRPr lang="en-US"/>
          </a:p>
        </p:txBody>
      </p:sp>
    </p:spTree>
    <p:extLst>
      <p:ext uri="{BB962C8B-B14F-4D97-AF65-F5344CB8AC3E}">
        <p14:creationId xmlns:p14="http://schemas.microsoft.com/office/powerpoint/2010/main" xmlns="" val="1222600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28F7F8-91E1-4207-8322-061D85C0984A}" type="datetimeFigureOut">
              <a:rPr lang="en-US" smtClean="0"/>
              <a:pPr/>
              <a:t>11/10/2014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B55C7A-90A3-453F-9ADA-354DA366C95C}" type="slidenum">
              <a:rPr lang="en-US" smtClean="0"/>
              <a:pPr/>
              <a:t>‹#›</a:t>
            </a:fld>
            <a:endParaRPr lang="en-US"/>
          </a:p>
        </p:txBody>
      </p:sp>
    </p:spTree>
    <p:extLst>
      <p:ext uri="{BB962C8B-B14F-4D97-AF65-F5344CB8AC3E}">
        <p14:creationId xmlns:p14="http://schemas.microsoft.com/office/powerpoint/2010/main" xmlns="" val="1085202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28F7F8-91E1-4207-8322-061D85C0984A}" type="datetimeFigureOut">
              <a:rPr lang="en-US" smtClean="0"/>
              <a:pPr/>
              <a:t>11/10/2014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B55C7A-90A3-453F-9ADA-354DA366C95C}" type="slidenum">
              <a:rPr lang="en-US" smtClean="0"/>
              <a:pPr/>
              <a:t>‹#›</a:t>
            </a:fld>
            <a:endParaRPr lang="en-US"/>
          </a:p>
        </p:txBody>
      </p:sp>
    </p:spTree>
    <p:extLst>
      <p:ext uri="{BB962C8B-B14F-4D97-AF65-F5344CB8AC3E}">
        <p14:creationId xmlns:p14="http://schemas.microsoft.com/office/powerpoint/2010/main" xmlns="" val="745325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28F7F8-91E1-4207-8322-061D85C0984A}" type="datetimeFigureOut">
              <a:rPr lang="en-US" smtClean="0"/>
              <a:pPr/>
              <a:t>11/10/2014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B55C7A-90A3-453F-9ADA-354DA366C95C}" type="slidenum">
              <a:rPr lang="en-US" smtClean="0"/>
              <a:pPr/>
              <a:t>‹#›</a:t>
            </a:fld>
            <a:endParaRPr lang="en-US"/>
          </a:p>
        </p:txBody>
      </p:sp>
    </p:spTree>
    <p:extLst>
      <p:ext uri="{BB962C8B-B14F-4D97-AF65-F5344CB8AC3E}">
        <p14:creationId xmlns:p14="http://schemas.microsoft.com/office/powerpoint/2010/main" xmlns="" val="4239861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28F7F8-91E1-4207-8322-061D85C0984A}" type="datetimeFigureOut">
              <a:rPr lang="en-US" smtClean="0"/>
              <a:pPr/>
              <a:t>11/10/2014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B55C7A-90A3-453F-9ADA-354DA366C95C}" type="slidenum">
              <a:rPr lang="en-US" smtClean="0"/>
              <a:pPr/>
              <a:t>‹#›</a:t>
            </a:fld>
            <a:endParaRPr lang="en-US"/>
          </a:p>
        </p:txBody>
      </p:sp>
    </p:spTree>
    <p:extLst>
      <p:ext uri="{BB962C8B-B14F-4D97-AF65-F5344CB8AC3E}">
        <p14:creationId xmlns:p14="http://schemas.microsoft.com/office/powerpoint/2010/main" xmlns="" val="3736567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28F7F8-91E1-4207-8322-061D85C0984A}" type="datetimeFigureOut">
              <a:rPr lang="en-US" smtClean="0"/>
              <a:pPr/>
              <a:t>11/10/2014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B55C7A-90A3-453F-9ADA-354DA366C95C}" type="slidenum">
              <a:rPr lang="en-US" smtClean="0"/>
              <a:pPr/>
              <a:t>‹#›</a:t>
            </a:fld>
            <a:endParaRPr lang="en-US"/>
          </a:p>
        </p:txBody>
      </p:sp>
    </p:spTree>
    <p:extLst>
      <p:ext uri="{BB962C8B-B14F-4D97-AF65-F5344CB8AC3E}">
        <p14:creationId xmlns:p14="http://schemas.microsoft.com/office/powerpoint/2010/main" xmlns="" val="2744516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B28F7F8-91E1-4207-8322-061D85C0984A}" type="datetimeFigureOut">
              <a:rPr lang="en-US" smtClean="0"/>
              <a:pPr/>
              <a:t>11/10/2014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B55C7A-90A3-453F-9ADA-354DA366C95C}" type="slidenum">
              <a:rPr lang="en-US" smtClean="0"/>
              <a:pPr/>
              <a:t>‹#›</a:t>
            </a:fld>
            <a:endParaRPr lang="en-US"/>
          </a:p>
        </p:txBody>
      </p:sp>
    </p:spTree>
    <p:extLst>
      <p:ext uri="{BB962C8B-B14F-4D97-AF65-F5344CB8AC3E}">
        <p14:creationId xmlns:p14="http://schemas.microsoft.com/office/powerpoint/2010/main" xmlns="" val="3313895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B28F7F8-91E1-4207-8322-061D85C0984A}" type="datetimeFigureOut">
              <a:rPr lang="en-US" smtClean="0"/>
              <a:pPr/>
              <a:t>11/10/2014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B55C7A-90A3-453F-9ADA-354DA366C95C}" type="slidenum">
              <a:rPr lang="en-US" smtClean="0"/>
              <a:pPr/>
              <a:t>‹#›</a:t>
            </a:fld>
            <a:endParaRPr lang="en-US"/>
          </a:p>
        </p:txBody>
      </p:sp>
    </p:spTree>
    <p:extLst>
      <p:ext uri="{BB962C8B-B14F-4D97-AF65-F5344CB8AC3E}">
        <p14:creationId xmlns:p14="http://schemas.microsoft.com/office/powerpoint/2010/main" xmlns="" val="1595511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28F7F8-91E1-4207-8322-061D85C0984A}" type="datetimeFigureOut">
              <a:rPr lang="en-US" smtClean="0"/>
              <a:pPr/>
              <a:t>11/10/2014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B55C7A-90A3-453F-9ADA-354DA366C95C}" type="slidenum">
              <a:rPr lang="en-US" smtClean="0"/>
              <a:pPr/>
              <a:t>‹#›</a:t>
            </a:fld>
            <a:endParaRPr lang="en-US"/>
          </a:p>
        </p:txBody>
      </p:sp>
    </p:spTree>
    <p:extLst>
      <p:ext uri="{BB962C8B-B14F-4D97-AF65-F5344CB8AC3E}">
        <p14:creationId xmlns:p14="http://schemas.microsoft.com/office/powerpoint/2010/main" xmlns="" val="2242714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28F7F8-91E1-4207-8322-061D85C0984A}" type="datetimeFigureOut">
              <a:rPr lang="en-US" smtClean="0"/>
              <a:pPr/>
              <a:t>11/10/2014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B55C7A-90A3-453F-9ADA-354DA366C95C}" type="slidenum">
              <a:rPr lang="en-US" smtClean="0"/>
              <a:pPr/>
              <a:t>‹#›</a:t>
            </a:fld>
            <a:endParaRPr lang="en-US"/>
          </a:p>
        </p:txBody>
      </p:sp>
    </p:spTree>
    <p:extLst>
      <p:ext uri="{BB962C8B-B14F-4D97-AF65-F5344CB8AC3E}">
        <p14:creationId xmlns:p14="http://schemas.microsoft.com/office/powerpoint/2010/main" xmlns="" val="3050365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28F7F8-91E1-4207-8322-061D85C0984A}" type="datetimeFigureOut">
              <a:rPr lang="en-US" smtClean="0"/>
              <a:pPr/>
              <a:t>11/10/2014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B55C7A-90A3-453F-9ADA-354DA366C95C}" type="slidenum">
              <a:rPr lang="en-US" smtClean="0"/>
              <a:pPr/>
              <a:t>‹#›</a:t>
            </a:fld>
            <a:endParaRPr lang="en-US"/>
          </a:p>
        </p:txBody>
      </p:sp>
    </p:spTree>
    <p:extLst>
      <p:ext uri="{BB962C8B-B14F-4D97-AF65-F5344CB8AC3E}">
        <p14:creationId xmlns:p14="http://schemas.microsoft.com/office/powerpoint/2010/main" xmlns="" val="2131462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28F7F8-91E1-4207-8322-061D85C0984A}" type="datetimeFigureOut">
              <a:rPr lang="en-US" smtClean="0"/>
              <a:pPr/>
              <a:t>11/10/2014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B55C7A-90A3-453F-9ADA-354DA366C95C}" type="slidenum">
              <a:rPr lang="en-US" smtClean="0"/>
              <a:pPr/>
              <a:t>‹#›</a:t>
            </a:fld>
            <a:endParaRPr lang="en-US"/>
          </a:p>
        </p:txBody>
      </p:sp>
    </p:spTree>
    <p:extLst>
      <p:ext uri="{BB962C8B-B14F-4D97-AF65-F5344CB8AC3E}">
        <p14:creationId xmlns:p14="http://schemas.microsoft.com/office/powerpoint/2010/main" xmlns="" val="26621573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 y="76200"/>
            <a:ext cx="8991600" cy="7263527"/>
          </a:xfrm>
          <a:prstGeom prst="rect">
            <a:avLst/>
          </a:prstGeom>
        </p:spPr>
        <p:txBody>
          <a:bodyPr wrap="square">
            <a:spAutoFit/>
          </a:bodyPr>
          <a:lstStyle/>
          <a:p>
            <a:pPr algn="ctr"/>
            <a:r>
              <a:rPr lang="en-US" sz="1600" dirty="0"/>
              <a:t>Metaphor  Allusion  Simile  Personification  Alliteration   Hyperbole  Synecdoche </a:t>
            </a:r>
            <a:r>
              <a:rPr lang="en-US" sz="1600" dirty="0" smtClean="0"/>
              <a:t>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  Synecdoche  Metaphor  Allusion  Simile  Personification  Alliteration   Hyperbole</a:t>
            </a:r>
          </a:p>
          <a:p>
            <a:endParaRPr lang="en-US" sz="1600" dirty="0" smtClean="0"/>
          </a:p>
          <a:p>
            <a:endParaRPr lang="en-US" dirty="0"/>
          </a:p>
        </p:txBody>
      </p:sp>
      <p:sp>
        <p:nvSpPr>
          <p:cNvPr id="5" name="Oval 4"/>
          <p:cNvSpPr/>
          <p:nvPr/>
        </p:nvSpPr>
        <p:spPr>
          <a:xfrm>
            <a:off x="585787" y="914400"/>
            <a:ext cx="7972425" cy="5181600"/>
          </a:xfrm>
          <a:prstGeom prst="ellipse">
            <a:avLst/>
          </a:prstGeom>
          <a:solidFill>
            <a:srgbClr val="FFC000"/>
          </a:soli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p:txBody>
          <a:bodyPr>
            <a:normAutofit/>
          </a:bodyPr>
          <a:lstStyle/>
          <a:p>
            <a:r>
              <a:rPr lang="en-US" sz="6000" dirty="0" smtClean="0"/>
              <a:t>Figurative Language </a:t>
            </a:r>
            <a:endParaRPr lang="en-US" sz="6000" dirty="0"/>
          </a:p>
        </p:txBody>
      </p:sp>
      <p:sp>
        <p:nvSpPr>
          <p:cNvPr id="3" name="Subtitle 2"/>
          <p:cNvSpPr>
            <a:spLocks noGrp="1"/>
          </p:cNvSpPr>
          <p:nvPr>
            <p:ph type="subTitle" idx="1"/>
          </p:nvPr>
        </p:nvSpPr>
        <p:spPr>
          <a:xfrm>
            <a:off x="1371600" y="3352800"/>
            <a:ext cx="6400800" cy="2514600"/>
          </a:xfrm>
        </p:spPr>
        <p:txBody>
          <a:bodyPr>
            <a:normAutofit/>
          </a:bodyPr>
          <a:lstStyle/>
          <a:p>
            <a:r>
              <a:rPr lang="en-US" sz="4400" dirty="0" smtClean="0">
                <a:solidFill>
                  <a:schemeClr val="tx1"/>
                </a:solidFill>
              </a:rPr>
              <a:t>Review</a:t>
            </a:r>
          </a:p>
          <a:p>
            <a:endParaRPr lang="en-US" sz="1000" dirty="0">
              <a:solidFill>
                <a:schemeClr val="tx1"/>
              </a:solidFill>
            </a:endParaRPr>
          </a:p>
          <a:p>
            <a:r>
              <a:rPr lang="en-US" sz="4400" dirty="0" smtClean="0">
                <a:solidFill>
                  <a:schemeClr val="tx1"/>
                </a:solidFill>
              </a:rPr>
              <a:t>English </a:t>
            </a:r>
            <a:r>
              <a:rPr lang="en-US" sz="4400" dirty="0" smtClean="0">
                <a:solidFill>
                  <a:schemeClr val="tx1"/>
                </a:solidFill>
              </a:rPr>
              <a:t>I0- </a:t>
            </a:r>
            <a:r>
              <a:rPr lang="en-US" sz="4400" dirty="0" smtClean="0">
                <a:solidFill>
                  <a:schemeClr val="tx1"/>
                </a:solidFill>
              </a:rPr>
              <a:t>Fall Semester</a:t>
            </a:r>
            <a:endParaRPr lang="en-US" sz="4400" dirty="0">
              <a:solidFill>
                <a:schemeClr val="tx1"/>
              </a:solidFill>
            </a:endParaRPr>
          </a:p>
        </p:txBody>
      </p:sp>
    </p:spTree>
    <p:extLst>
      <p:ext uri="{BB962C8B-B14F-4D97-AF65-F5344CB8AC3E}">
        <p14:creationId xmlns:p14="http://schemas.microsoft.com/office/powerpoint/2010/main" xmlns="" val="31588706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Allusion</a:t>
            </a:r>
            <a:endParaRPr lang="en-US" dirty="0"/>
          </a:p>
        </p:txBody>
      </p:sp>
      <p:sp>
        <p:nvSpPr>
          <p:cNvPr id="3" name="Content Placeholder 2"/>
          <p:cNvSpPr>
            <a:spLocks noGrp="1"/>
          </p:cNvSpPr>
          <p:nvPr>
            <p:ph idx="1"/>
          </p:nvPr>
        </p:nvSpPr>
        <p:spPr>
          <a:xfrm>
            <a:off x="457200" y="1600200"/>
            <a:ext cx="8229600" cy="4953000"/>
          </a:xfrm>
        </p:spPr>
        <p:txBody>
          <a:bodyPr>
            <a:normAutofit fontScale="85000" lnSpcReduction="20000"/>
          </a:bodyPr>
          <a:lstStyle/>
          <a:p>
            <a:pPr marL="0" indent="0">
              <a:buNone/>
            </a:pPr>
            <a:r>
              <a:rPr lang="en-US" dirty="0" smtClean="0"/>
              <a:t>A reference to something noteworthy in history, literature, film, pop culture, etc.</a:t>
            </a:r>
            <a:endParaRPr lang="en-US" dirty="0" smtClean="0"/>
          </a:p>
          <a:p>
            <a:pPr marL="0" indent="0">
              <a:buNone/>
            </a:pPr>
            <a:endParaRPr lang="en-US" dirty="0"/>
          </a:p>
          <a:p>
            <a:pPr marL="0" indent="0">
              <a:buNone/>
            </a:pPr>
            <a:r>
              <a:rPr lang="en-US" dirty="0" smtClean="0"/>
              <a:t>Example: </a:t>
            </a:r>
            <a:r>
              <a:rPr lang="en-US" dirty="0" smtClean="0"/>
              <a:t>	</a:t>
            </a:r>
            <a:r>
              <a:rPr lang="en-US" dirty="0" smtClean="0"/>
              <a:t>At </a:t>
            </a:r>
            <a:r>
              <a:rPr lang="en-US" dirty="0" smtClean="0"/>
              <a:t>rest on ocean’s brilliant dyes </a:t>
            </a:r>
            <a:endParaRPr lang="en-US" dirty="0" smtClean="0"/>
          </a:p>
          <a:p>
            <a:pPr marL="0" indent="0">
              <a:buNone/>
            </a:pPr>
            <a:r>
              <a:rPr lang="en-US" dirty="0" smtClean="0"/>
              <a:t>	</a:t>
            </a:r>
            <a:r>
              <a:rPr lang="en-US" dirty="0" smtClean="0"/>
              <a:t>	An </a:t>
            </a:r>
            <a:r>
              <a:rPr lang="en-US" dirty="0" smtClean="0"/>
              <a:t>image of Elysium lies: </a:t>
            </a:r>
            <a:endParaRPr lang="en-US" dirty="0" smtClean="0"/>
          </a:p>
          <a:p>
            <a:pPr marL="0" indent="0">
              <a:buNone/>
            </a:pPr>
            <a:r>
              <a:rPr lang="en-US" dirty="0" smtClean="0"/>
              <a:t>	</a:t>
            </a:r>
            <a:r>
              <a:rPr lang="en-US" dirty="0" smtClean="0"/>
              <a:t>	Seven </a:t>
            </a:r>
            <a:r>
              <a:rPr lang="en-US" dirty="0" smtClean="0"/>
              <a:t>Pleiades entranced in Heaven, </a:t>
            </a:r>
            <a:endParaRPr lang="en-US" dirty="0" smtClean="0"/>
          </a:p>
          <a:p>
            <a:pPr marL="0" indent="0">
              <a:buNone/>
            </a:pPr>
            <a:r>
              <a:rPr lang="en-US" dirty="0" smtClean="0"/>
              <a:t>	</a:t>
            </a:r>
            <a:r>
              <a:rPr lang="en-US" dirty="0" smtClean="0"/>
              <a:t>	Form </a:t>
            </a:r>
            <a:r>
              <a:rPr lang="en-US" dirty="0" smtClean="0"/>
              <a:t>in the deep another seven: </a:t>
            </a:r>
            <a:endParaRPr lang="en-US" dirty="0" smtClean="0"/>
          </a:p>
          <a:p>
            <a:pPr marL="0" indent="0">
              <a:buNone/>
            </a:pPr>
            <a:r>
              <a:rPr lang="en-US" dirty="0" smtClean="0"/>
              <a:t>	</a:t>
            </a:r>
            <a:r>
              <a:rPr lang="en-US" dirty="0" smtClean="0"/>
              <a:t>	</a:t>
            </a:r>
            <a:r>
              <a:rPr lang="en-US" dirty="0" err="1" smtClean="0"/>
              <a:t>Endymion</a:t>
            </a:r>
            <a:r>
              <a:rPr lang="en-US" dirty="0" smtClean="0"/>
              <a:t> </a:t>
            </a:r>
            <a:r>
              <a:rPr lang="en-US" dirty="0" smtClean="0"/>
              <a:t>nodding from above </a:t>
            </a:r>
            <a:endParaRPr lang="en-US" dirty="0" smtClean="0"/>
          </a:p>
          <a:p>
            <a:pPr marL="0" indent="0">
              <a:buNone/>
            </a:pPr>
            <a:r>
              <a:rPr lang="en-US" dirty="0" smtClean="0"/>
              <a:t>	</a:t>
            </a:r>
            <a:r>
              <a:rPr lang="en-US" dirty="0" smtClean="0"/>
              <a:t>	Sees </a:t>
            </a:r>
            <a:r>
              <a:rPr lang="en-US" dirty="0" smtClean="0"/>
              <a:t>in the sea a second love</a:t>
            </a:r>
            <a:r>
              <a:rPr lang="en-US" dirty="0" smtClean="0"/>
              <a:t>.</a:t>
            </a:r>
            <a:endParaRPr lang="en-US" dirty="0" smtClean="0"/>
          </a:p>
          <a:p>
            <a:pPr marL="0" indent="0">
              <a:buNone/>
            </a:pPr>
            <a:endParaRPr lang="en-US" dirty="0"/>
          </a:p>
          <a:p>
            <a:pPr marL="0" indent="0">
              <a:buNone/>
            </a:pPr>
            <a:r>
              <a:rPr lang="en-US" dirty="0" smtClean="0"/>
              <a:t>Explanation: </a:t>
            </a:r>
            <a:r>
              <a:rPr lang="en-US" dirty="0" smtClean="0"/>
              <a:t>In Greek mythology, Elysium is thought to be the afterlife.</a:t>
            </a:r>
            <a:endParaRPr lang="en-US" dirty="0"/>
          </a:p>
        </p:txBody>
      </p:sp>
    </p:spTree>
    <p:extLst>
      <p:ext uri="{BB962C8B-B14F-4D97-AF65-F5344CB8AC3E}">
        <p14:creationId xmlns:p14="http://schemas.microsoft.com/office/powerpoint/2010/main" xmlns="" val="2738229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Onomatopoeia </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pPr marL="0" indent="0">
              <a:buNone/>
            </a:pPr>
            <a:r>
              <a:rPr lang="en-US" dirty="0" smtClean="0"/>
              <a:t>A word which associates itself with an action or sound.</a:t>
            </a:r>
            <a:endParaRPr lang="en-US" dirty="0" smtClean="0"/>
          </a:p>
          <a:p>
            <a:pPr marL="0" indent="0">
              <a:buNone/>
            </a:pPr>
            <a:endParaRPr lang="en-US" dirty="0"/>
          </a:p>
          <a:p>
            <a:pPr marL="0" indent="0">
              <a:buNone/>
            </a:pPr>
            <a:r>
              <a:rPr lang="en-US" dirty="0" smtClean="0"/>
              <a:t>Example: </a:t>
            </a:r>
            <a:r>
              <a:rPr lang="en-US" dirty="0" err="1" smtClean="0"/>
              <a:t>Buzzzzzzz</a:t>
            </a:r>
            <a:r>
              <a:rPr lang="en-US" dirty="0" smtClean="0"/>
              <a:t>!</a:t>
            </a:r>
            <a:endParaRPr lang="en-US" dirty="0" smtClean="0"/>
          </a:p>
          <a:p>
            <a:pPr marL="0" indent="0">
              <a:buNone/>
            </a:pPr>
            <a:endParaRPr lang="en-US" dirty="0"/>
          </a:p>
          <a:p>
            <a:pPr marL="0" indent="0">
              <a:buNone/>
            </a:pPr>
            <a:r>
              <a:rPr lang="en-US" dirty="0" smtClean="0"/>
              <a:t>Explanation: </a:t>
            </a:r>
            <a:r>
              <a:rPr lang="en-US" dirty="0" smtClean="0"/>
              <a:t>“Buzz” is a noise in itself. </a:t>
            </a:r>
            <a:endParaRPr lang="en-US" dirty="0"/>
          </a:p>
        </p:txBody>
      </p:sp>
    </p:spTree>
    <p:extLst>
      <p:ext uri="{BB962C8B-B14F-4D97-AF65-F5344CB8AC3E}">
        <p14:creationId xmlns:p14="http://schemas.microsoft.com/office/powerpoint/2010/main" xmlns="" val="2738229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Assonance </a:t>
            </a:r>
            <a:endParaRPr lang="en-US" dirty="0"/>
          </a:p>
        </p:txBody>
      </p:sp>
      <p:sp>
        <p:nvSpPr>
          <p:cNvPr id="3" name="Content Placeholder 2"/>
          <p:cNvSpPr>
            <a:spLocks noGrp="1"/>
          </p:cNvSpPr>
          <p:nvPr>
            <p:ph idx="1"/>
          </p:nvPr>
        </p:nvSpPr>
        <p:spPr>
          <a:xfrm>
            <a:off x="457200" y="1600200"/>
            <a:ext cx="8229600" cy="4724400"/>
          </a:xfrm>
        </p:spPr>
        <p:txBody>
          <a:bodyPr>
            <a:normAutofit lnSpcReduction="10000"/>
          </a:bodyPr>
          <a:lstStyle/>
          <a:p>
            <a:pPr marL="0" indent="0">
              <a:buNone/>
            </a:pPr>
            <a:r>
              <a:rPr lang="en-US" dirty="0" smtClean="0"/>
              <a:t>The repetition of the vowel sound in a series of words. </a:t>
            </a:r>
            <a:endParaRPr lang="en-US" dirty="0" smtClean="0"/>
          </a:p>
          <a:p>
            <a:pPr marL="0" indent="0">
              <a:buNone/>
            </a:pPr>
            <a:endParaRPr lang="en-US" dirty="0"/>
          </a:p>
          <a:p>
            <a:pPr marL="0" indent="0">
              <a:buNone/>
            </a:pPr>
            <a:r>
              <a:rPr lang="en-US" dirty="0" smtClean="0"/>
              <a:t>Example: </a:t>
            </a:r>
            <a:r>
              <a:rPr lang="en-US" dirty="0" smtClean="0"/>
              <a:t>The rain in Spain stays mainly in the plane.</a:t>
            </a:r>
            <a:endParaRPr lang="en-US" dirty="0" smtClean="0"/>
          </a:p>
          <a:p>
            <a:pPr marL="0" indent="0">
              <a:buNone/>
            </a:pPr>
            <a:endParaRPr lang="en-US" dirty="0"/>
          </a:p>
          <a:p>
            <a:pPr marL="0" indent="0">
              <a:buNone/>
            </a:pPr>
            <a:r>
              <a:rPr lang="en-US" dirty="0" smtClean="0"/>
              <a:t>Explanation: </a:t>
            </a:r>
            <a:r>
              <a:rPr lang="en-US" dirty="0" smtClean="0"/>
              <a:t>The long /a/ sound is repeated. Note that it is not always the same combination of vowels, but the same resulting sound.</a:t>
            </a:r>
            <a:endParaRPr lang="en-US" dirty="0"/>
          </a:p>
        </p:txBody>
      </p:sp>
    </p:spTree>
    <p:extLst>
      <p:ext uri="{BB962C8B-B14F-4D97-AF65-F5344CB8AC3E}">
        <p14:creationId xmlns:p14="http://schemas.microsoft.com/office/powerpoint/2010/main" xmlns="" val="2738229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Consonance </a:t>
            </a:r>
            <a:endParaRPr lang="en-US" dirty="0"/>
          </a:p>
        </p:txBody>
      </p:sp>
      <p:sp>
        <p:nvSpPr>
          <p:cNvPr id="3" name="Content Placeholder 2"/>
          <p:cNvSpPr>
            <a:spLocks noGrp="1"/>
          </p:cNvSpPr>
          <p:nvPr>
            <p:ph idx="1"/>
          </p:nvPr>
        </p:nvSpPr>
        <p:spPr>
          <a:xfrm>
            <a:off x="457200" y="1600200"/>
            <a:ext cx="8229600" cy="5029200"/>
          </a:xfrm>
        </p:spPr>
        <p:txBody>
          <a:bodyPr>
            <a:normAutofit lnSpcReduction="10000"/>
          </a:bodyPr>
          <a:lstStyle/>
          <a:p>
            <a:pPr marL="0" indent="0">
              <a:buNone/>
            </a:pPr>
            <a:r>
              <a:rPr lang="en-US" dirty="0" smtClean="0"/>
              <a:t>The repetition of the </a:t>
            </a:r>
            <a:r>
              <a:rPr lang="en-US" dirty="0" smtClean="0"/>
              <a:t>consonant </a:t>
            </a:r>
            <a:r>
              <a:rPr lang="en-US" dirty="0" smtClean="0"/>
              <a:t>sound in a series of words. </a:t>
            </a:r>
            <a:endParaRPr lang="en-US" dirty="0" smtClean="0"/>
          </a:p>
          <a:p>
            <a:pPr marL="0" indent="0">
              <a:buNone/>
            </a:pPr>
            <a:endParaRPr lang="en-US" dirty="0"/>
          </a:p>
          <a:p>
            <a:pPr marL="0" indent="0">
              <a:buNone/>
            </a:pPr>
            <a:r>
              <a:rPr lang="en-US" dirty="0" smtClean="0"/>
              <a:t>Example: </a:t>
            </a:r>
            <a:r>
              <a:rPr lang="en-US" dirty="0" smtClean="0"/>
              <a:t>Flowery phlox sprouted after Fall ceased.</a:t>
            </a:r>
            <a:endParaRPr lang="en-US" dirty="0" smtClean="0"/>
          </a:p>
          <a:p>
            <a:pPr marL="0" indent="0">
              <a:buNone/>
            </a:pPr>
            <a:endParaRPr lang="en-US" dirty="0"/>
          </a:p>
          <a:p>
            <a:pPr marL="0" indent="0">
              <a:buNone/>
            </a:pPr>
            <a:r>
              <a:rPr lang="en-US" dirty="0" smtClean="0"/>
              <a:t>Explanation: </a:t>
            </a:r>
            <a:r>
              <a:rPr lang="en-US" dirty="0" smtClean="0"/>
              <a:t>The /p/ sound is repeated at different places in each word. Though the sound is repeated, the same letters are not always used.</a:t>
            </a:r>
            <a:endParaRPr lang="en-US" dirty="0"/>
          </a:p>
        </p:txBody>
      </p:sp>
    </p:spTree>
    <p:extLst>
      <p:ext uri="{BB962C8B-B14F-4D97-AF65-F5344CB8AC3E}">
        <p14:creationId xmlns:p14="http://schemas.microsoft.com/office/powerpoint/2010/main" xmlns="" val="2738229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Paradox</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pPr marL="0" indent="0">
              <a:buNone/>
            </a:pPr>
            <a:r>
              <a:rPr lang="en-US" dirty="0" smtClean="0"/>
              <a:t>Contrasting concepts or ideas.</a:t>
            </a:r>
            <a:endParaRPr lang="en-US" dirty="0" smtClean="0"/>
          </a:p>
          <a:p>
            <a:pPr marL="0" indent="0">
              <a:buNone/>
            </a:pPr>
            <a:endParaRPr lang="en-US" dirty="0"/>
          </a:p>
          <a:p>
            <a:pPr marL="0" indent="0">
              <a:buNone/>
            </a:pPr>
            <a:r>
              <a:rPr lang="en-US" dirty="0" smtClean="0"/>
              <a:t>Example: </a:t>
            </a:r>
            <a:r>
              <a:rPr lang="en-US" dirty="0" smtClean="0"/>
              <a:t>There is a time to live; there is a time to die.</a:t>
            </a:r>
            <a:endParaRPr lang="en-US" dirty="0" smtClean="0"/>
          </a:p>
          <a:p>
            <a:pPr marL="0" indent="0">
              <a:buNone/>
            </a:pPr>
            <a:endParaRPr lang="en-US" dirty="0"/>
          </a:p>
          <a:p>
            <a:pPr marL="0" indent="0">
              <a:buNone/>
            </a:pPr>
            <a:r>
              <a:rPr lang="en-US" dirty="0" smtClean="0"/>
              <a:t>Explanation: </a:t>
            </a:r>
            <a:r>
              <a:rPr lang="en-US" dirty="0" smtClean="0"/>
              <a:t>The ideas of life an death are used here for contrast.</a:t>
            </a:r>
            <a:endParaRPr lang="en-US" dirty="0"/>
          </a:p>
        </p:txBody>
      </p:sp>
    </p:spTree>
    <p:extLst>
      <p:ext uri="{BB962C8B-B14F-4D97-AF65-F5344CB8AC3E}">
        <p14:creationId xmlns:p14="http://schemas.microsoft.com/office/powerpoint/2010/main" xmlns="" val="2738229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Metaphor</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a:t>T</a:t>
            </a:r>
            <a:r>
              <a:rPr lang="en-US" dirty="0" smtClean="0"/>
              <a:t>he comparison of two unlike things to illuminate a particular quality or aspect of one of those things.</a:t>
            </a:r>
          </a:p>
          <a:p>
            <a:pPr marL="0" indent="0">
              <a:buNone/>
            </a:pPr>
            <a:endParaRPr lang="en-US" dirty="0"/>
          </a:p>
          <a:p>
            <a:pPr marL="0" indent="0">
              <a:buNone/>
            </a:pPr>
            <a:r>
              <a:rPr lang="en-US" dirty="0" smtClean="0"/>
              <a:t>Example: The soured-milk sky looked heavy with rain. </a:t>
            </a:r>
          </a:p>
          <a:p>
            <a:pPr marL="0" indent="0">
              <a:buNone/>
            </a:pPr>
            <a:endParaRPr lang="en-US" dirty="0"/>
          </a:p>
          <a:p>
            <a:pPr marL="0" indent="0">
              <a:buNone/>
            </a:pPr>
            <a:r>
              <a:rPr lang="en-US" dirty="0" smtClean="0"/>
              <a:t>Explanation: Sour milk and the sky are not alike, but the comparison highlights the odd color of the sky, a yellow color.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xmlns="" val="35545444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Allusion</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t>A </a:t>
            </a:r>
            <a:r>
              <a:rPr lang="en-US" dirty="0"/>
              <a:t>reference in a literary work to a person, place, or thing in history or another work of literature. Allusions are often indirect or brief references to well-known characters or events</a:t>
            </a:r>
            <a:r>
              <a:rPr lang="en-US" dirty="0" smtClean="0"/>
              <a:t>.</a:t>
            </a:r>
          </a:p>
          <a:p>
            <a:pPr marL="0" indent="0">
              <a:buNone/>
            </a:pPr>
            <a:endParaRPr lang="en-US" dirty="0"/>
          </a:p>
          <a:p>
            <a:pPr marL="0" indent="0">
              <a:buNone/>
            </a:pPr>
            <a:r>
              <a:rPr lang="en-US" dirty="0" smtClean="0"/>
              <a:t>Example: She is beautiful, the Helen of Troy in the 12</a:t>
            </a:r>
            <a:r>
              <a:rPr lang="en-US" baseline="30000" dirty="0" smtClean="0"/>
              <a:t>th</a:t>
            </a:r>
            <a:r>
              <a:rPr lang="en-US" dirty="0" smtClean="0"/>
              <a:t> grade.</a:t>
            </a:r>
          </a:p>
          <a:p>
            <a:pPr marL="0" indent="0">
              <a:buNone/>
            </a:pPr>
            <a:endParaRPr lang="en-US" dirty="0"/>
          </a:p>
          <a:p>
            <a:pPr marL="0" indent="0">
              <a:buNone/>
            </a:pPr>
            <a:r>
              <a:rPr lang="en-US" dirty="0" smtClean="0"/>
              <a:t>Explanation: The mythological reference to Helen of Troy is included as a comment on her beauty. Helen was referred to as the woman who launched </a:t>
            </a:r>
            <a:r>
              <a:rPr lang="en-US" smtClean="0"/>
              <a:t>1000 ships.</a:t>
            </a:r>
            <a:endParaRPr lang="en-US" dirty="0"/>
          </a:p>
        </p:txBody>
      </p:sp>
    </p:spTree>
    <p:extLst>
      <p:ext uri="{BB962C8B-B14F-4D97-AF65-F5344CB8AC3E}">
        <p14:creationId xmlns:p14="http://schemas.microsoft.com/office/powerpoint/2010/main" xmlns="" val="13445875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Simile</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When two unlike things are compared—using like or as—in order to illuminate a particular quality or aspect of one of those things.</a:t>
            </a:r>
          </a:p>
          <a:p>
            <a:pPr marL="0" indent="0">
              <a:buNone/>
            </a:pPr>
            <a:endParaRPr lang="en-US" dirty="0"/>
          </a:p>
          <a:p>
            <a:pPr marL="0" indent="0">
              <a:buNone/>
            </a:pPr>
            <a:r>
              <a:rPr lang="en-US" dirty="0" smtClean="0"/>
              <a:t>Example: The branches stretched out toward her window like fingers, aching to grab her. </a:t>
            </a:r>
          </a:p>
          <a:p>
            <a:pPr marL="0" indent="0">
              <a:buNone/>
            </a:pPr>
            <a:endParaRPr lang="en-US" dirty="0"/>
          </a:p>
          <a:p>
            <a:pPr marL="0" indent="0">
              <a:buNone/>
            </a:pPr>
            <a:r>
              <a:rPr lang="en-US" dirty="0" smtClean="0"/>
              <a:t>Explanation: the branches are being compared to fingers using “as.”</a:t>
            </a:r>
            <a:endParaRPr lang="en-US" dirty="0"/>
          </a:p>
        </p:txBody>
      </p:sp>
    </p:spTree>
    <p:extLst>
      <p:ext uri="{BB962C8B-B14F-4D97-AF65-F5344CB8AC3E}">
        <p14:creationId xmlns:p14="http://schemas.microsoft.com/office/powerpoint/2010/main" xmlns="" val="20667014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Personification</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a:t>D</a:t>
            </a:r>
            <a:r>
              <a:rPr lang="en-US" sz="2800" dirty="0" smtClean="0"/>
              <a:t>escribing non-human animals, objects, or ideas </a:t>
            </a:r>
          </a:p>
          <a:p>
            <a:pPr marL="0" indent="0">
              <a:buNone/>
            </a:pPr>
            <a:r>
              <a:rPr lang="en-US" sz="2800" dirty="0" smtClean="0"/>
              <a:t>as though they possess human qualities or emotions.</a:t>
            </a:r>
          </a:p>
          <a:p>
            <a:pPr marL="0" indent="0">
              <a:buNone/>
            </a:pPr>
            <a:endParaRPr lang="en-US" sz="2800" dirty="0"/>
          </a:p>
          <a:p>
            <a:pPr marL="0" indent="0">
              <a:buNone/>
            </a:pPr>
            <a:r>
              <a:rPr lang="en-US" sz="2800" dirty="0" smtClean="0"/>
              <a:t>Example: The plastic bag danced in the wind, twirling, hopping and pirouetting over rubble and grass.</a:t>
            </a:r>
          </a:p>
          <a:p>
            <a:pPr marL="0" indent="0">
              <a:buNone/>
            </a:pPr>
            <a:endParaRPr lang="en-US" sz="2800" dirty="0"/>
          </a:p>
          <a:p>
            <a:pPr marL="0" indent="0">
              <a:buNone/>
            </a:pPr>
            <a:r>
              <a:rPr lang="en-US" sz="2800" dirty="0" smtClean="0"/>
              <a:t>Explanation: The plastic bag is being given the human qualities of a dancer, twirling, hopping and pirouetting .</a:t>
            </a:r>
            <a:endParaRPr lang="en-US" sz="2800" dirty="0"/>
          </a:p>
        </p:txBody>
      </p:sp>
    </p:spTree>
    <p:extLst>
      <p:ext uri="{BB962C8B-B14F-4D97-AF65-F5344CB8AC3E}">
        <p14:creationId xmlns:p14="http://schemas.microsoft.com/office/powerpoint/2010/main" xmlns="" val="10537782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Alliteration</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When two or more words in a group of words begin with the same sound (usually, the same letter or group of letters).</a:t>
            </a:r>
          </a:p>
          <a:p>
            <a:pPr marL="0" indent="0">
              <a:buNone/>
            </a:pPr>
            <a:endParaRPr lang="en-US" sz="1000" dirty="0"/>
          </a:p>
          <a:p>
            <a:pPr marL="0" indent="0">
              <a:buNone/>
            </a:pPr>
            <a:r>
              <a:rPr lang="en-US" dirty="0" smtClean="0"/>
              <a:t>Example: The weary winter weather was upon them bringing bright white flakes of snow. </a:t>
            </a:r>
          </a:p>
          <a:p>
            <a:pPr marL="0" indent="0">
              <a:buNone/>
            </a:pPr>
            <a:endParaRPr lang="en-US" sz="1000" dirty="0"/>
          </a:p>
          <a:p>
            <a:pPr marL="0" indent="0">
              <a:buNone/>
            </a:pPr>
            <a:r>
              <a:rPr lang="en-US" dirty="0" smtClean="0"/>
              <a:t>Explanation: Repetition of the /w/ sound in the first line with “weary,” “winter,” and “weather,” as well as the /</a:t>
            </a:r>
            <a:r>
              <a:rPr lang="en-US" dirty="0" err="1" smtClean="0"/>
              <a:t>br</a:t>
            </a:r>
            <a:r>
              <a:rPr lang="en-US" dirty="0" smtClean="0"/>
              <a:t>/ sound in the second line with “bringing” and “bright.”</a:t>
            </a:r>
            <a:endParaRPr lang="en-US" dirty="0"/>
          </a:p>
        </p:txBody>
      </p:sp>
    </p:spTree>
    <p:extLst>
      <p:ext uri="{BB962C8B-B14F-4D97-AF65-F5344CB8AC3E}">
        <p14:creationId xmlns:p14="http://schemas.microsoft.com/office/powerpoint/2010/main" xmlns="" val="32794182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Hyperbole</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a:t>E</a:t>
            </a:r>
            <a:r>
              <a:rPr lang="en-US" dirty="0" smtClean="0"/>
              <a:t>xtreme exaggeration used for emphasis or effect; an extravagant statement that is not meant to be taken literally.</a:t>
            </a:r>
          </a:p>
          <a:p>
            <a:pPr marL="0" indent="0">
              <a:buNone/>
            </a:pPr>
            <a:endParaRPr lang="en-US" dirty="0"/>
          </a:p>
          <a:p>
            <a:pPr marL="0" indent="0">
              <a:buNone/>
            </a:pPr>
            <a:r>
              <a:rPr lang="en-US" dirty="0" smtClean="0"/>
              <a:t>Example: The Summer day raged on with the heat of a thousand suns.</a:t>
            </a:r>
          </a:p>
          <a:p>
            <a:pPr marL="0" indent="0">
              <a:buNone/>
            </a:pPr>
            <a:endParaRPr lang="en-US" dirty="0"/>
          </a:p>
          <a:p>
            <a:pPr marL="0" indent="0">
              <a:buNone/>
            </a:pPr>
            <a:r>
              <a:rPr lang="en-US" dirty="0" smtClean="0"/>
              <a:t>Explanation: the summer is not literally hot enough to equal the heat of a thousand suns, but it is hot outside. </a:t>
            </a:r>
            <a:endParaRPr lang="en-US" dirty="0"/>
          </a:p>
        </p:txBody>
      </p:sp>
    </p:spTree>
    <p:extLst>
      <p:ext uri="{BB962C8B-B14F-4D97-AF65-F5344CB8AC3E}">
        <p14:creationId xmlns:p14="http://schemas.microsoft.com/office/powerpoint/2010/main" xmlns="" val="39561133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Symbol</a:t>
            </a:r>
            <a:endParaRPr lang="en-US" dirty="0"/>
          </a:p>
        </p:txBody>
      </p:sp>
      <p:sp>
        <p:nvSpPr>
          <p:cNvPr id="3" name="Content Placeholder 2"/>
          <p:cNvSpPr>
            <a:spLocks noGrp="1"/>
          </p:cNvSpPr>
          <p:nvPr>
            <p:ph idx="1"/>
          </p:nvPr>
        </p:nvSpPr>
        <p:spPr>
          <a:xfrm>
            <a:off x="457200" y="1600200"/>
            <a:ext cx="8229600" cy="4724400"/>
          </a:xfrm>
        </p:spPr>
        <p:txBody>
          <a:bodyPr>
            <a:normAutofit fontScale="92500" lnSpcReduction="10000"/>
          </a:bodyPr>
          <a:lstStyle/>
          <a:p>
            <a:pPr marL="0" indent="0">
              <a:buNone/>
            </a:pPr>
            <a:r>
              <a:rPr lang="en-US" dirty="0"/>
              <a:t>A</a:t>
            </a:r>
            <a:r>
              <a:rPr lang="en-US" dirty="0" smtClean="0"/>
              <a:t>n object, setting, event, animal, or person that on one level is itself, but that has another meaning as well. </a:t>
            </a:r>
          </a:p>
          <a:p>
            <a:pPr marL="0" indent="0">
              <a:buNone/>
            </a:pPr>
            <a:endParaRPr lang="en-US" dirty="0"/>
          </a:p>
          <a:p>
            <a:pPr marL="0" indent="0">
              <a:buNone/>
            </a:pPr>
            <a:r>
              <a:rPr lang="en-US" dirty="0" smtClean="0"/>
              <a:t>Example: The American flag.</a:t>
            </a:r>
          </a:p>
          <a:p>
            <a:pPr marL="0" indent="0">
              <a:buNone/>
            </a:pPr>
            <a:endParaRPr lang="en-US" dirty="0"/>
          </a:p>
          <a:p>
            <a:pPr marL="0" indent="0">
              <a:buNone/>
            </a:pPr>
            <a:r>
              <a:rPr lang="en-US" dirty="0" smtClean="0"/>
              <a:t>Explanation: The American flag is an object that represents the patriotism and liberty of the United States of America, usually conjuring up feelings of nationalism. </a:t>
            </a:r>
            <a:endParaRPr lang="en-US" dirty="0"/>
          </a:p>
        </p:txBody>
      </p:sp>
    </p:spTree>
    <p:extLst>
      <p:ext uri="{BB962C8B-B14F-4D97-AF65-F5344CB8AC3E}">
        <p14:creationId xmlns:p14="http://schemas.microsoft.com/office/powerpoint/2010/main" xmlns="" val="2738229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Oxymoron</a:t>
            </a:r>
            <a:endParaRPr lang="en-US" dirty="0"/>
          </a:p>
        </p:txBody>
      </p:sp>
      <p:sp>
        <p:nvSpPr>
          <p:cNvPr id="3" name="Content Placeholder 2"/>
          <p:cNvSpPr>
            <a:spLocks noGrp="1"/>
          </p:cNvSpPr>
          <p:nvPr>
            <p:ph idx="1"/>
          </p:nvPr>
        </p:nvSpPr>
        <p:spPr>
          <a:xfrm>
            <a:off x="457200" y="1600200"/>
            <a:ext cx="8229600" cy="4724400"/>
          </a:xfrm>
        </p:spPr>
        <p:txBody>
          <a:bodyPr>
            <a:normAutofit lnSpcReduction="10000"/>
          </a:bodyPr>
          <a:lstStyle/>
          <a:p>
            <a:pPr marL="0" indent="0">
              <a:buNone/>
            </a:pPr>
            <a:r>
              <a:rPr lang="en-US" dirty="0" smtClean="0"/>
              <a:t>Two words put together to mean one thing, but separately mean different things.</a:t>
            </a:r>
            <a:endParaRPr lang="en-US" dirty="0" smtClean="0"/>
          </a:p>
          <a:p>
            <a:pPr marL="0" indent="0">
              <a:buNone/>
            </a:pPr>
            <a:endParaRPr lang="en-US" dirty="0"/>
          </a:p>
          <a:p>
            <a:pPr marL="0" indent="0">
              <a:buNone/>
            </a:pPr>
            <a:r>
              <a:rPr lang="en-US" dirty="0" smtClean="0"/>
              <a:t>Example: </a:t>
            </a:r>
            <a:r>
              <a:rPr lang="en-US" dirty="0" smtClean="0"/>
              <a:t>Dry ice.</a:t>
            </a:r>
            <a:endParaRPr lang="en-US" dirty="0" smtClean="0"/>
          </a:p>
          <a:p>
            <a:pPr marL="0" indent="0">
              <a:buNone/>
            </a:pPr>
            <a:endParaRPr lang="en-US" dirty="0"/>
          </a:p>
          <a:p>
            <a:pPr marL="0" indent="0">
              <a:buNone/>
            </a:pPr>
            <a:r>
              <a:rPr lang="en-US" dirty="0" smtClean="0"/>
              <a:t>Explanation: </a:t>
            </a:r>
            <a:r>
              <a:rPr lang="en-US" dirty="0" smtClean="0"/>
              <a:t>“Dry” by itself means devoid of moisture, while “ice” is inherently wet because it is a cold solid which becomes liquid when exposed to heat.</a:t>
            </a:r>
            <a:endParaRPr lang="en-US" dirty="0"/>
          </a:p>
        </p:txBody>
      </p:sp>
    </p:spTree>
    <p:extLst>
      <p:ext uri="{BB962C8B-B14F-4D97-AF65-F5344CB8AC3E}">
        <p14:creationId xmlns:p14="http://schemas.microsoft.com/office/powerpoint/2010/main" xmlns="" val="2738229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250</TotalTime>
  <Words>945</Words>
  <Application>Microsoft Office PowerPoint</Application>
  <PresentationFormat>On-screen Show (4:3)</PresentationFormat>
  <Paragraphs>89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Figurative Language </vt:lpstr>
      <vt:lpstr>Metaphor</vt:lpstr>
      <vt:lpstr>Allusion</vt:lpstr>
      <vt:lpstr>Simile</vt:lpstr>
      <vt:lpstr>Personification</vt:lpstr>
      <vt:lpstr>Alliteration</vt:lpstr>
      <vt:lpstr>Hyperbole</vt:lpstr>
      <vt:lpstr>Symbol</vt:lpstr>
      <vt:lpstr>Oxymoron</vt:lpstr>
      <vt:lpstr>Allusion</vt:lpstr>
      <vt:lpstr>Onomatopoeia </vt:lpstr>
      <vt:lpstr>Assonance </vt:lpstr>
      <vt:lpstr>Consonance </vt:lpstr>
      <vt:lpstr>Paradox</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Figurative Language</dc:title>
  <dc:creator>Christine Engelbrecht</dc:creator>
  <cp:lastModifiedBy>c.engelbrecht</cp:lastModifiedBy>
  <cp:revision>11</cp:revision>
  <dcterms:created xsi:type="dcterms:W3CDTF">2013-09-10T00:10:12Z</dcterms:created>
  <dcterms:modified xsi:type="dcterms:W3CDTF">2014-11-10T21:33:37Z</dcterms:modified>
</cp:coreProperties>
</file>